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4"/>
  </p:notesMasterIdLst>
  <p:sldIdLst>
    <p:sldId id="256" r:id="rId2"/>
    <p:sldId id="283" r:id="rId3"/>
    <p:sldId id="284" r:id="rId4"/>
    <p:sldId id="292" r:id="rId5"/>
    <p:sldId id="285" r:id="rId6"/>
    <p:sldId id="286" r:id="rId7"/>
    <p:sldId id="287" r:id="rId8"/>
    <p:sldId id="288" r:id="rId9"/>
    <p:sldId id="289" r:id="rId10"/>
    <p:sldId id="290" r:id="rId11"/>
    <p:sldId id="291" r:id="rId12"/>
    <p:sldId id="270" r:id="rId13"/>
  </p:sldIdLst>
  <p:sldSz cx="9144000" cy="5143500" type="screen16x9"/>
  <p:notesSz cx="6858000" cy="9144000"/>
  <p:embeddedFontLst>
    <p:embeddedFont>
      <p:font typeface="Source Sans Pro" panose="020B0503030403020204" pitchFamily="34" charset="0"/>
      <p:regular r:id="rId15"/>
      <p:bold r:id="rId16"/>
      <p:italic r:id="rId17"/>
      <p:boldItalic r:id="rId18"/>
    </p:embeddedFont>
    <p:embeddedFont>
      <p:font typeface="Montserrat" panose="00000500000000000000" pitchFamily="50"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76F476-ECA2-4579-9E79-A95BD9DCD2B9}">
  <a:tblStyle styleId="{8976F476-ECA2-4579-9E79-A95BD9DCD2B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108"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2744648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28377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650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79483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18765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6585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53299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6302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3490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88766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118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82098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61568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1" name="Shape 11"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Shape 12"/>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Shape 59"/>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0" name="Shape 60"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Shape 61"/>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color">
  <p:cSld name="BLANK_1">
    <p:spTree>
      <p:nvGrpSpPr>
        <p:cNvPr id="1" name="Shape 62"/>
        <p:cNvGrpSpPr/>
        <p:nvPr/>
      </p:nvGrpSpPr>
      <p:grpSpPr>
        <a:xfrm>
          <a:off x="0" y="0"/>
          <a:ext cx="0" cy="0"/>
          <a:chOff x="0" y="0"/>
          <a:chExt cx="0" cy="0"/>
        </a:xfrm>
      </p:grpSpPr>
      <p:sp>
        <p:nvSpPr>
          <p:cNvPr id="63" name="Shape 63"/>
          <p:cNvSpPr/>
          <p:nvPr/>
        </p:nvSpPr>
        <p:spPr>
          <a:xfrm rot="10800000" flipH="1">
            <a:off x="-25" y="1289850"/>
            <a:ext cx="9144000" cy="38568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4" name="Shape 64"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Shape 6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rtl="0">
              <a:buNone/>
              <a:defRPr>
                <a:solidFill>
                  <a:srgbClr val="00BEF2"/>
                </a:solidFill>
              </a:defRPr>
            </a:lvl1pPr>
            <a:lvl2pPr lvl="1" rtl="0">
              <a:buNone/>
              <a:defRPr>
                <a:solidFill>
                  <a:srgbClr val="00BEF2"/>
                </a:solidFill>
              </a:defRPr>
            </a:lvl2pPr>
            <a:lvl3pPr lvl="2" rtl="0">
              <a:buNone/>
              <a:defRPr>
                <a:solidFill>
                  <a:srgbClr val="00BEF2"/>
                </a:solidFill>
              </a:defRPr>
            </a:lvl3pPr>
            <a:lvl4pPr lvl="3" rtl="0">
              <a:buNone/>
              <a:defRPr>
                <a:solidFill>
                  <a:srgbClr val="00BEF2"/>
                </a:solidFill>
              </a:defRPr>
            </a:lvl4pPr>
            <a:lvl5pPr lvl="4" rtl="0">
              <a:buNone/>
              <a:defRPr>
                <a:solidFill>
                  <a:srgbClr val="00BEF2"/>
                </a:solidFill>
              </a:defRPr>
            </a:lvl5pPr>
            <a:lvl6pPr lvl="5" rtl="0">
              <a:buNone/>
              <a:defRPr>
                <a:solidFill>
                  <a:srgbClr val="00BEF2"/>
                </a:solidFill>
              </a:defRPr>
            </a:lvl6pPr>
            <a:lvl7pPr lvl="6" rtl="0">
              <a:buNone/>
              <a:defRPr>
                <a:solidFill>
                  <a:srgbClr val="00BEF2"/>
                </a:solidFill>
              </a:defRPr>
            </a:lvl7pPr>
            <a:lvl8pPr lvl="7" rtl="0">
              <a:buNone/>
              <a:defRPr>
                <a:solidFill>
                  <a:srgbClr val="00BEF2"/>
                </a:solidFill>
              </a:defRPr>
            </a:lvl8pPr>
            <a:lvl9pPr lvl="8" rtl="0">
              <a:buNone/>
              <a:defRPr>
                <a:solidFill>
                  <a:srgbClr val="00BEF2"/>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0200" y="648725"/>
            <a:ext cx="7131300" cy="671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1pPr>
            <a:lvl2pPr lvl="1">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2pPr>
            <a:lvl3pPr lvl="2">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3pPr>
            <a:lvl4pPr lvl="3">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4pPr>
            <a:lvl5pPr lvl="4">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5pPr>
            <a:lvl6pPr lvl="5">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6pPr>
            <a:lvl7pPr lvl="6">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7pPr>
            <a:lvl8pPr lvl="7">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8pPr>
            <a:lvl9pPr lvl="8">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1010200" y="1434950"/>
            <a:ext cx="7131300" cy="27801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1pPr>
            <a:lvl2pPr marL="914400" lvl="1"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2pPr>
            <a:lvl3pPr marL="1371600" lvl="2"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3pPr>
            <a:lvl4pPr marL="1828800" lvl="3"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4pPr>
            <a:lvl5pPr marL="2286000" lvl="4"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5pPr>
            <a:lvl6pPr marL="2743200" lvl="5"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6pPr>
            <a:lvl7pPr marL="3200400" lvl="6"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7pPr>
            <a:lvl8pPr marL="3657600" lvl="7"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8pPr>
            <a:lvl9pPr marL="4114800" lvl="8"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7766425" y="648725"/>
            <a:ext cx="548700" cy="671400"/>
          </a:xfrm>
          <a:prstGeom prst="rect">
            <a:avLst/>
          </a:prstGeom>
          <a:noFill/>
          <a:ln>
            <a:noFill/>
          </a:ln>
        </p:spPr>
        <p:txBody>
          <a:bodyPr spcFirstLastPara="1" wrap="square" lIns="91425" tIns="91425" rIns="91425" bIns="91425" anchor="b" anchorCtr="0">
            <a:noAutofit/>
          </a:bodyPr>
          <a:lstStyle>
            <a:lvl1pPr lvl="0" algn="r">
              <a:buNone/>
              <a:defRPr sz="1200">
                <a:solidFill>
                  <a:srgbClr val="FFFFFF"/>
                </a:solidFill>
                <a:latin typeface="Montserrat"/>
                <a:ea typeface="Montserrat"/>
                <a:cs typeface="Montserrat"/>
                <a:sym typeface="Montserrat"/>
              </a:defRPr>
            </a:lvl1pPr>
            <a:lvl2pPr lvl="1" algn="r">
              <a:buNone/>
              <a:defRPr sz="1200">
                <a:solidFill>
                  <a:srgbClr val="FFFFFF"/>
                </a:solidFill>
                <a:latin typeface="Montserrat"/>
                <a:ea typeface="Montserrat"/>
                <a:cs typeface="Montserrat"/>
                <a:sym typeface="Montserrat"/>
              </a:defRPr>
            </a:lvl2pPr>
            <a:lvl3pPr lvl="2" algn="r">
              <a:buNone/>
              <a:defRPr sz="1200">
                <a:solidFill>
                  <a:srgbClr val="FFFFFF"/>
                </a:solidFill>
                <a:latin typeface="Montserrat"/>
                <a:ea typeface="Montserrat"/>
                <a:cs typeface="Montserrat"/>
                <a:sym typeface="Montserrat"/>
              </a:defRPr>
            </a:lvl3pPr>
            <a:lvl4pPr lvl="3" algn="r">
              <a:buNone/>
              <a:defRPr sz="1200">
                <a:solidFill>
                  <a:srgbClr val="FFFFFF"/>
                </a:solidFill>
                <a:latin typeface="Montserrat"/>
                <a:ea typeface="Montserrat"/>
                <a:cs typeface="Montserrat"/>
                <a:sym typeface="Montserrat"/>
              </a:defRPr>
            </a:lvl4pPr>
            <a:lvl5pPr lvl="4" algn="r">
              <a:buNone/>
              <a:defRPr sz="1200">
                <a:solidFill>
                  <a:srgbClr val="FFFFFF"/>
                </a:solidFill>
                <a:latin typeface="Montserrat"/>
                <a:ea typeface="Montserrat"/>
                <a:cs typeface="Montserrat"/>
                <a:sym typeface="Montserrat"/>
              </a:defRPr>
            </a:lvl5pPr>
            <a:lvl6pPr lvl="5" algn="r">
              <a:buNone/>
              <a:defRPr sz="1200">
                <a:solidFill>
                  <a:srgbClr val="FFFFFF"/>
                </a:solidFill>
                <a:latin typeface="Montserrat"/>
                <a:ea typeface="Montserrat"/>
                <a:cs typeface="Montserrat"/>
                <a:sym typeface="Montserrat"/>
              </a:defRPr>
            </a:lvl6pPr>
            <a:lvl7pPr lvl="6" algn="r">
              <a:buNone/>
              <a:defRPr sz="1200">
                <a:solidFill>
                  <a:srgbClr val="FFFFFF"/>
                </a:solidFill>
                <a:latin typeface="Montserrat"/>
                <a:ea typeface="Montserrat"/>
                <a:cs typeface="Montserrat"/>
                <a:sym typeface="Montserrat"/>
              </a:defRPr>
            </a:lvl7pPr>
            <a:lvl8pPr lvl="7" algn="r">
              <a:buNone/>
              <a:defRPr sz="1200">
                <a:solidFill>
                  <a:srgbClr val="FFFFFF"/>
                </a:solidFill>
                <a:latin typeface="Montserrat"/>
                <a:ea typeface="Montserrat"/>
                <a:cs typeface="Montserrat"/>
                <a:sym typeface="Montserrat"/>
              </a:defRPr>
            </a:lvl8pPr>
            <a:lvl9pPr lvl="8" algn="r">
              <a:buNone/>
              <a:defRPr sz="1200">
                <a:solidFill>
                  <a:srgbClr val="FFFFFF"/>
                </a:solidFill>
                <a:latin typeface="Montserrat"/>
                <a:ea typeface="Montserrat"/>
                <a:cs typeface="Montserrat"/>
                <a:sym typeface="Montserra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8"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github.com/AlfonsoLRz/Quiz" TargetMode="External"/><Relationship Id="rId7" Type="http://schemas.openxmlformats.org/officeDocument/2006/relationships/hyperlink" Target="https://github.com/juanVal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github.com/AlfonsoLRz"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1226796" y="1436646"/>
            <a:ext cx="6674031" cy="1061549"/>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ES" sz="4800" smtClean="0">
                <a:latin typeface="SF Text" panose="00000500000000000000" pitchFamily="50" charset="0"/>
                <a:ea typeface="SF Text" panose="00000500000000000000" pitchFamily="50" charset="0"/>
              </a:rPr>
              <a:t>Quiz!</a:t>
            </a:r>
            <a:r>
              <a:rPr lang="es-ES" sz="4800" smtClean="0">
                <a:latin typeface="SF Display" panose="00000500000000000000" pitchFamily="50" charset="0"/>
                <a:ea typeface="SF Display" panose="00000500000000000000" pitchFamily="50" charset="0"/>
              </a:rPr>
              <a:t/>
            </a:r>
            <a:br>
              <a:rPr lang="es-ES" sz="4800" smtClean="0">
                <a:latin typeface="SF Display" panose="00000500000000000000" pitchFamily="50" charset="0"/>
                <a:ea typeface="SF Display" panose="00000500000000000000" pitchFamily="50" charset="0"/>
              </a:rPr>
            </a:br>
            <a:r>
              <a:rPr lang="es-ES" sz="1600" smtClean="0">
                <a:latin typeface="SF Display" panose="00000500000000000000" pitchFamily="50" charset="0"/>
                <a:ea typeface="SF Display" panose="00000500000000000000" pitchFamily="50" charset="0"/>
              </a:rPr>
              <a:t>Manual de usuario</a:t>
            </a:r>
            <a:endParaRPr sz="1600">
              <a:latin typeface="SF Display" panose="00000500000000000000" pitchFamily="50" charset="0"/>
              <a:ea typeface="SF Display" panose="00000500000000000000" pitchFamily="50" charset="0"/>
            </a:endParaRPr>
          </a:p>
        </p:txBody>
      </p:sp>
      <p:sp>
        <p:nvSpPr>
          <p:cNvPr id="3" name="TextBox 2"/>
          <p:cNvSpPr txBox="1"/>
          <p:nvPr/>
        </p:nvSpPr>
        <p:spPr>
          <a:xfrm>
            <a:off x="5240740" y="4104727"/>
            <a:ext cx="3173795" cy="276999"/>
          </a:xfrm>
          <a:prstGeom prst="rect">
            <a:avLst/>
          </a:prstGeom>
          <a:noFill/>
        </p:spPr>
        <p:txBody>
          <a:bodyPr wrap="square" rtlCol="0">
            <a:spAutoFit/>
          </a:bodyPr>
          <a:lstStyle/>
          <a:p>
            <a:r>
              <a:rPr lang="en-US" sz="1200" dirty="0" smtClean="0">
                <a:latin typeface="SF Display" panose="00000500000000000000" pitchFamily="50" charset="0"/>
                <a:ea typeface="SF Display" panose="00000500000000000000" pitchFamily="50" charset="0"/>
              </a:rPr>
              <a:t>Alfonso López Ruiz, Juan Valenzuela del Barco</a:t>
            </a:r>
            <a:endParaRPr lang="en-US" sz="1200" dirty="0">
              <a:latin typeface="SF Display" panose="00000500000000000000" pitchFamily="50" charset="0"/>
              <a:ea typeface="SF Display" panose="00000500000000000000" pitchFamily="50"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407" y="1356851"/>
            <a:ext cx="2040808" cy="203243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10</a:t>
            </a:fld>
            <a:endParaRPr>
              <a:solidFill>
                <a:srgbClr val="00BEF2"/>
              </a:solidFill>
            </a:endParaRPr>
          </a:p>
        </p:txBody>
      </p:sp>
      <p:sp>
        <p:nvSpPr>
          <p:cNvPr id="276" name="Shape 276"/>
          <p:cNvSpPr txBox="1">
            <a:spLocks noGrp="1"/>
          </p:cNvSpPr>
          <p:nvPr>
            <p:ph type="body" idx="4294967295"/>
          </p:nvPr>
        </p:nvSpPr>
        <p:spPr>
          <a:xfrm>
            <a:off x="1026150" y="1524402"/>
            <a:ext cx="3710237" cy="209469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Siempre que completes tus partidas, los resultados de la misma se guardarán para poder elaborar una clasificación de resultados según la puntuación obtenida.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Puedes filtrarlos por la categoría de la partida en que se desarrolló, incluso puedes eliminar alguno que otro.</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Clasificación</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p:cNvPicPr>
          <p:nvPr/>
        </p:nvPicPr>
        <p:blipFill>
          <a:blip r:embed="rId4"/>
          <a:stretch>
            <a:fillRect/>
          </a:stretch>
        </p:blipFill>
        <p:spPr>
          <a:xfrm>
            <a:off x="2420631" y="3621154"/>
            <a:ext cx="529590" cy="5295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7333" y="1647371"/>
            <a:ext cx="1644257" cy="2917372"/>
          </a:xfrm>
          <a:prstGeom prst="rect">
            <a:avLst/>
          </a:prstGeom>
        </p:spPr>
      </p:pic>
    </p:spTree>
    <p:extLst>
      <p:ext uri="{BB962C8B-B14F-4D97-AF65-F5344CB8AC3E}">
        <p14:creationId xmlns:p14="http://schemas.microsoft.com/office/powerpoint/2010/main" val="40710825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11</a:t>
            </a:fld>
            <a:endParaRPr>
              <a:solidFill>
                <a:srgbClr val="00BEF2"/>
              </a:solidFill>
            </a:endParaRPr>
          </a:p>
        </p:txBody>
      </p:sp>
      <p:sp>
        <p:nvSpPr>
          <p:cNvPr id="276" name="Shape 276"/>
          <p:cNvSpPr txBox="1">
            <a:spLocks noGrp="1"/>
          </p:cNvSpPr>
          <p:nvPr>
            <p:ph type="body" idx="4294967295"/>
          </p:nvPr>
        </p:nvSpPr>
        <p:spPr>
          <a:xfrm>
            <a:off x="1026150" y="1704753"/>
            <a:ext cx="2072650" cy="788811"/>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Se puede utilizar tanto en vertical como en horizontal y se puede utilizar en cualquier dispositivo (iPad, iPhone 5, iPhone 8…) ya que todas las vistas están contenidas en un </a:t>
            </a:r>
            <a:r>
              <a:rPr lang="es-ES" sz="1050" dirty="0" err="1" smtClean="0">
                <a:solidFill>
                  <a:srgbClr val="FFFFFF"/>
                </a:solidFill>
                <a:latin typeface="SF Display" panose="00000500000000000000" pitchFamily="50" charset="0"/>
                <a:ea typeface="SF Display" panose="00000500000000000000" pitchFamily="50" charset="0"/>
                <a:cs typeface="Montserrat"/>
                <a:sym typeface="Montserrat"/>
              </a:rPr>
              <a:t>Scroll</a:t>
            </a: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 Bar.</a:t>
            </a:r>
            <a:endParaRPr sz="1050" dirty="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dirty="0" err="1" smtClean="0">
                <a:latin typeface="SF Text" panose="00000500000000000000" pitchFamily="50" charset="0"/>
                <a:ea typeface="SF Text" panose="00000500000000000000" pitchFamily="50" charset="0"/>
              </a:rPr>
              <a:t>Dimensiones</a:t>
            </a:r>
            <a:endParaRPr lang="en-US" dirty="0">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05" y="2039258"/>
            <a:ext cx="3864843" cy="3104242"/>
          </a:xfrm>
          <a:prstGeom prst="rect">
            <a:avLst/>
          </a:prstGeom>
        </p:spPr>
      </p:pic>
      <p:sp>
        <p:nvSpPr>
          <p:cNvPr id="9" name="Shape 282"/>
          <p:cNvSpPr/>
          <p:nvPr/>
        </p:nvSpPr>
        <p:spPr>
          <a:xfrm>
            <a:off x="5884271" y="125678"/>
            <a:ext cx="1755043" cy="2505323"/>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25516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 name="Shape 277" descr="iphone.png"/>
          <p:cNvPicPr preferRelativeResize="0"/>
          <p:nvPr/>
        </p:nvPicPr>
        <p:blipFill>
          <a:blip r:embed="rId4">
            <a:alphaModFix/>
          </a:blip>
          <a:stretch>
            <a:fillRect/>
          </a:stretch>
        </p:blipFill>
        <p:spPr>
          <a:xfrm>
            <a:off x="2210794" y="489800"/>
            <a:ext cx="3764308" cy="4653700"/>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188" y="892629"/>
            <a:ext cx="1558383" cy="277045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1619" y="3016866"/>
            <a:ext cx="988171" cy="1777392"/>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2096" y="339162"/>
            <a:ext cx="1554167" cy="2078354"/>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4811131" y="2861055"/>
            <a:ext cx="4813754" cy="386640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1602" y="3506500"/>
            <a:ext cx="2201788" cy="1251238"/>
          </a:xfrm>
          <a:prstGeom prst="rect">
            <a:avLst/>
          </a:prstGeom>
        </p:spPr>
      </p:pic>
    </p:spTree>
    <p:extLst>
      <p:ext uri="{BB962C8B-B14F-4D97-AF65-F5344CB8AC3E}">
        <p14:creationId xmlns:p14="http://schemas.microsoft.com/office/powerpoint/2010/main" val="8893193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1377575" y="1438721"/>
            <a:ext cx="6388799" cy="8763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4800" dirty="0" smtClean="0">
                <a:solidFill>
                  <a:srgbClr val="00BEF2"/>
                </a:solidFill>
                <a:latin typeface="SF Text" panose="00000500000000000000" pitchFamily="50" charset="0"/>
                <a:ea typeface="SF Text" panose="00000500000000000000" pitchFamily="50" charset="0"/>
              </a:rPr>
              <a:t>¡Disfruta de </a:t>
            </a:r>
            <a:r>
              <a:rPr lang="es-ES" sz="4800" dirty="0" err="1" smtClean="0">
                <a:solidFill>
                  <a:schemeClr val="accent5">
                    <a:lumMod val="40000"/>
                    <a:lumOff val="60000"/>
                  </a:schemeClr>
                </a:solidFill>
                <a:latin typeface="SF Text" panose="00000500000000000000" pitchFamily="50" charset="0"/>
                <a:ea typeface="SF Text" panose="00000500000000000000" pitchFamily="50" charset="0"/>
              </a:rPr>
              <a:t>Quiz</a:t>
            </a:r>
            <a:r>
              <a:rPr lang="es-ES" sz="4800" dirty="0" smtClean="0">
                <a:solidFill>
                  <a:schemeClr val="accent5">
                    <a:lumMod val="40000"/>
                    <a:lumOff val="60000"/>
                  </a:schemeClr>
                </a:solidFill>
                <a:latin typeface="SF Text" panose="00000500000000000000" pitchFamily="50" charset="0"/>
                <a:ea typeface="SF Text" panose="00000500000000000000" pitchFamily="50" charset="0"/>
              </a:rPr>
              <a:t>!</a:t>
            </a:r>
            <a:endParaRPr sz="4800" dirty="0">
              <a:solidFill>
                <a:schemeClr val="accent5">
                  <a:lumMod val="40000"/>
                  <a:lumOff val="60000"/>
                </a:schemeClr>
              </a:solidFill>
              <a:latin typeface="SF Text" panose="00000500000000000000" pitchFamily="50" charset="0"/>
              <a:ea typeface="SF Text" panose="00000500000000000000" pitchFamily="50" charset="0"/>
            </a:endParaRPr>
          </a:p>
        </p:txBody>
      </p:sp>
      <p:sp>
        <p:nvSpPr>
          <p:cNvPr id="202" name="Shape 202"/>
          <p:cNvSpPr txBox="1">
            <a:spLocks noGrp="1"/>
          </p:cNvSpPr>
          <p:nvPr>
            <p:ph type="subTitle" idx="4294967295"/>
          </p:nvPr>
        </p:nvSpPr>
        <p:spPr>
          <a:xfrm>
            <a:off x="1377574" y="2078801"/>
            <a:ext cx="6388799"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1800" dirty="0" smtClean="0">
                <a:solidFill>
                  <a:srgbClr val="FFFFFF"/>
                </a:solidFill>
                <a:latin typeface="SF Display" panose="00000500000000000000" pitchFamily="50" charset="0"/>
                <a:ea typeface="SF Display" panose="00000500000000000000" pitchFamily="50" charset="0"/>
              </a:rPr>
              <a:t>Puedes seguir nuestro proyecto en </a:t>
            </a:r>
            <a:r>
              <a:rPr lang="es-ES" sz="1800" dirty="0" err="1" smtClean="0">
                <a:solidFill>
                  <a:srgbClr val="FFFFFF"/>
                </a:solidFill>
                <a:latin typeface="SF Display" panose="00000500000000000000" pitchFamily="50" charset="0"/>
                <a:ea typeface="SF Display" panose="00000500000000000000" pitchFamily="50" charset="0"/>
              </a:rPr>
              <a:t>GitHub</a:t>
            </a:r>
            <a:r>
              <a:rPr lang="es-ES" sz="1800" dirty="0" smtClean="0">
                <a:solidFill>
                  <a:srgbClr val="FFFFFF"/>
                </a:solidFill>
                <a:latin typeface="SF Display" panose="00000500000000000000" pitchFamily="50" charset="0"/>
                <a:ea typeface="SF Display" panose="00000500000000000000" pitchFamily="50" charset="0"/>
              </a:rPr>
              <a:t>…</a:t>
            </a:r>
            <a:endParaRPr sz="1800" dirty="0">
              <a:solidFill>
                <a:srgbClr val="FFFFFF"/>
              </a:solidFill>
              <a:latin typeface="SF Display" panose="00000500000000000000" pitchFamily="50" charset="0"/>
              <a:ea typeface="SF Display" panose="00000500000000000000" pitchFamily="50" charset="0"/>
            </a:endParaRPr>
          </a:p>
        </p:txBody>
      </p:sp>
      <p:sp>
        <p:nvSpPr>
          <p:cNvPr id="203" name="Shape 203"/>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t>12</a:t>
            </a:fld>
            <a:endParaRPr/>
          </a:p>
        </p:txBody>
      </p:sp>
      <p:pic>
        <p:nvPicPr>
          <p:cNvPr id="1028" name="Picture 4" descr="Resultado de imagen de github ico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007" y="2611836"/>
            <a:ext cx="825931" cy="686555"/>
          </a:xfrm>
          <a:prstGeom prst="rect">
            <a:avLst/>
          </a:prstGeom>
          <a:noFill/>
          <a:extLst>
            <a:ext uri="{909E8E84-426E-40DD-AFC4-6F175D3DCCD1}">
              <a14:hiddenFill xmlns:a14="http://schemas.microsoft.com/office/drawing/2010/main">
                <a:solidFill>
                  <a:srgbClr val="FFFFFF"/>
                </a:solidFill>
              </a14:hiddenFill>
            </a:ext>
          </a:extLst>
        </p:spPr>
      </p:pic>
      <p:sp>
        <p:nvSpPr>
          <p:cNvPr id="7" name="Shape 202"/>
          <p:cNvSpPr txBox="1">
            <a:spLocks/>
          </p:cNvSpPr>
          <p:nvPr/>
        </p:nvSpPr>
        <p:spPr>
          <a:xfrm>
            <a:off x="2364745" y="3298391"/>
            <a:ext cx="4414454" cy="426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400" dirty="0" smtClean="0">
                <a:solidFill>
                  <a:srgbClr val="FFFFFF"/>
                </a:solidFill>
                <a:latin typeface="SF Display" panose="00000500000000000000" pitchFamily="50" charset="0"/>
                <a:ea typeface="SF Display" panose="00000500000000000000" pitchFamily="50" charset="0"/>
              </a:rPr>
              <a:t>…y a nuestro programadores</a:t>
            </a:r>
            <a:endParaRPr lang="es-ES" sz="1400" dirty="0">
              <a:solidFill>
                <a:srgbClr val="FFFFFF"/>
              </a:solidFill>
              <a:latin typeface="SF Display" panose="00000500000000000000" pitchFamily="50" charset="0"/>
              <a:ea typeface="SF Display" panose="00000500000000000000" pitchFamily="50" charset="0"/>
            </a:endParaRPr>
          </a:p>
        </p:txBody>
      </p:sp>
      <p:pic>
        <p:nvPicPr>
          <p:cNvPr id="1032" name="Picture 8" descr="Resultado de imagen de octocat skin wan 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285" y="3107063"/>
            <a:ext cx="809530" cy="8095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7129" y="3107063"/>
            <a:ext cx="809530" cy="809530"/>
          </a:xfrm>
          <a:prstGeom prst="rect">
            <a:avLst/>
          </a:prstGeom>
        </p:spPr>
      </p:pic>
      <p:sp>
        <p:nvSpPr>
          <p:cNvPr id="11" name="Shape 202"/>
          <p:cNvSpPr txBox="1">
            <a:spLocks/>
          </p:cNvSpPr>
          <p:nvPr/>
        </p:nvSpPr>
        <p:spPr>
          <a:xfrm>
            <a:off x="828837" y="3779356"/>
            <a:ext cx="2846425" cy="46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050" dirty="0" smtClean="0">
                <a:solidFill>
                  <a:srgbClr val="FFFFFF"/>
                </a:solidFill>
                <a:latin typeface="SF Display" panose="00000500000000000000" pitchFamily="50" charset="0"/>
                <a:ea typeface="SF Display" panose="00000500000000000000" pitchFamily="50" charset="0"/>
              </a:rPr>
              <a:t>Alfonso López Ruiz</a:t>
            </a:r>
            <a:endParaRPr lang="es-ES" sz="1050" dirty="0">
              <a:solidFill>
                <a:srgbClr val="FFFFFF"/>
              </a:solidFill>
              <a:latin typeface="SF Display" panose="00000500000000000000" pitchFamily="50" charset="0"/>
              <a:ea typeface="SF Display" panose="00000500000000000000" pitchFamily="50" charset="0"/>
            </a:endParaRPr>
          </a:p>
        </p:txBody>
      </p:sp>
      <p:sp>
        <p:nvSpPr>
          <p:cNvPr id="12" name="Shape 202"/>
          <p:cNvSpPr txBox="1">
            <a:spLocks/>
          </p:cNvSpPr>
          <p:nvPr/>
        </p:nvSpPr>
        <p:spPr>
          <a:xfrm>
            <a:off x="6015436" y="3779356"/>
            <a:ext cx="1752916" cy="46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050" dirty="0" smtClean="0">
                <a:solidFill>
                  <a:srgbClr val="FFFFFF"/>
                </a:solidFill>
                <a:latin typeface="SF Display" panose="00000500000000000000" pitchFamily="50" charset="0"/>
                <a:ea typeface="SF Display" panose="00000500000000000000" pitchFamily="50" charset="0"/>
              </a:rPr>
              <a:t>Juan Valenzuela del Barco</a:t>
            </a:r>
            <a:endParaRPr lang="es-ES" sz="1050" dirty="0">
              <a:solidFill>
                <a:srgbClr val="FFFFFF"/>
              </a:solidFill>
              <a:latin typeface="SF Display" panose="00000500000000000000" pitchFamily="50" charset="0"/>
              <a:ea typeface="SF Display" panose="00000500000000000000" pitchFamily="50"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2</a:t>
            </a:fld>
            <a:endParaRPr>
              <a:solidFill>
                <a:srgbClr val="00BEF2"/>
              </a:solidFill>
            </a:endParaRPr>
          </a:p>
        </p:txBody>
      </p:sp>
      <p:sp>
        <p:nvSpPr>
          <p:cNvPr id="276" name="Shape 276"/>
          <p:cNvSpPr txBox="1">
            <a:spLocks noGrp="1"/>
          </p:cNvSpPr>
          <p:nvPr>
            <p:ph type="body" idx="4294967295"/>
          </p:nvPr>
        </p:nvSpPr>
        <p:spPr>
          <a:xfrm>
            <a:off x="1026150" y="1727897"/>
            <a:ext cx="3114335" cy="217750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La pantalla principal  nos permite tanto jugar una partida como consultar nuestro historial de resultados ordenado por puntuación.</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Si es la primera vez que usa la aplicación, primero deberá crear preguntas para poder jugar una partida.</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3518174"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Pantalla principal</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830" y="892629"/>
            <a:ext cx="1553028" cy="2750457"/>
          </a:xfrm>
          <a:prstGeom prst="rect">
            <a:avLst/>
          </a:prstGeom>
        </p:spPr>
      </p:pic>
    </p:spTree>
    <p:extLst>
      <p:ext uri="{BB962C8B-B14F-4D97-AF65-F5344CB8AC3E}">
        <p14:creationId xmlns:p14="http://schemas.microsoft.com/office/powerpoint/2010/main" val="4172332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3</a:t>
            </a:fld>
            <a:endParaRPr>
              <a:solidFill>
                <a:srgbClr val="00BEF2"/>
              </a:solidFill>
            </a:endParaRPr>
          </a:p>
        </p:txBody>
      </p:sp>
      <p:sp>
        <p:nvSpPr>
          <p:cNvPr id="276" name="Shape 276"/>
          <p:cNvSpPr txBox="1">
            <a:spLocks noGrp="1"/>
          </p:cNvSpPr>
          <p:nvPr>
            <p:ph type="body" idx="4294967295"/>
          </p:nvPr>
        </p:nvSpPr>
        <p:spPr>
          <a:xfrm>
            <a:off x="1026150" y="1445050"/>
            <a:ext cx="2374596" cy="2743200"/>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Tendremos dos modos de funcionamiento de nuestra vista de gestión de preguntas.</a:t>
            </a: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Sólo consulta de preguntas, de tal forma que podemos volver a la vista principal, o bien pasar al siguiente modo.</a:t>
            </a: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Modo de edición de preguntas, donde podemos eliminar, modificar e insertar nuevas preguntas.</a:t>
            </a:r>
            <a:endParaRPr sz="12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2462549"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Gestión de preguntas</a:t>
            </a:r>
            <a:endParaRPr lang="en-US">
              <a:latin typeface="SF Text" panose="00000500000000000000" pitchFamily="50" charset="0"/>
              <a:ea typeface="SF Text" panose="00000500000000000000" pitchFamily="50"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088" y="0"/>
            <a:ext cx="640376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829" y="1661886"/>
            <a:ext cx="1640745" cy="290285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0286" y="899886"/>
            <a:ext cx="1567543" cy="2735943"/>
          </a:xfrm>
          <a:prstGeom prst="rect">
            <a:avLst/>
          </a:prstGeom>
        </p:spPr>
      </p:pic>
    </p:spTree>
    <p:extLst>
      <p:ext uri="{BB962C8B-B14F-4D97-AF65-F5344CB8AC3E}">
        <p14:creationId xmlns:p14="http://schemas.microsoft.com/office/powerpoint/2010/main" val="666023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4</a:t>
            </a:fld>
            <a:endParaRPr>
              <a:solidFill>
                <a:srgbClr val="00BEF2"/>
              </a:solidFill>
            </a:endParaRPr>
          </a:p>
        </p:txBody>
      </p:sp>
      <p:sp>
        <p:nvSpPr>
          <p:cNvPr id="276" name="Shape 276"/>
          <p:cNvSpPr txBox="1">
            <a:spLocks noGrp="1"/>
          </p:cNvSpPr>
          <p:nvPr>
            <p:ph type="body" idx="4294967295"/>
          </p:nvPr>
        </p:nvSpPr>
        <p:spPr>
          <a:xfrm>
            <a:off x="1026150" y="1786827"/>
            <a:ext cx="3957330" cy="2005120"/>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Para eliminar preguntas sólo tendremos que arrastrar la fila donde se encuentra la que queremos eliminar hacia la izquierda.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Para añadir basta con hacer uso del botón en la esquina superior derecha.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Gestión de preguntas</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7208" y="834391"/>
            <a:ext cx="1594484" cy="2801824"/>
          </a:xfrm>
          <a:prstGeom prst="rect">
            <a:avLst/>
          </a:prstGeom>
        </p:spPr>
      </p:pic>
      <p:cxnSp>
        <p:nvCxnSpPr>
          <p:cNvPr id="8" name="Elbow Connector 7"/>
          <p:cNvCxnSpPr/>
          <p:nvPr/>
        </p:nvCxnSpPr>
        <p:spPr>
          <a:xfrm flipV="1">
            <a:off x="3232298" y="984425"/>
            <a:ext cx="3795308" cy="2035515"/>
          </a:xfrm>
          <a:prstGeom prst="bentConnector3">
            <a:avLst>
              <a:gd name="adj1" fmla="val 38514"/>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 name="Straight Arrow Connector 6"/>
          <p:cNvCxnSpPr/>
          <p:nvPr/>
        </p:nvCxnSpPr>
        <p:spPr>
          <a:xfrm flipH="1">
            <a:off x="6257925" y="1495425"/>
            <a:ext cx="43815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38376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5</a:t>
            </a:fld>
            <a:endParaRPr>
              <a:solidFill>
                <a:srgbClr val="00BEF2"/>
              </a:solidFill>
            </a:endParaRPr>
          </a:p>
        </p:txBody>
      </p:sp>
      <p:sp>
        <p:nvSpPr>
          <p:cNvPr id="276" name="Shape 276"/>
          <p:cNvSpPr txBox="1">
            <a:spLocks noGrp="1"/>
          </p:cNvSpPr>
          <p:nvPr>
            <p:ph type="body" idx="4294967295"/>
          </p:nvPr>
        </p:nvSpPr>
        <p:spPr>
          <a:xfrm>
            <a:off x="1026150" y="1525192"/>
            <a:ext cx="4408879" cy="2773983"/>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Podemos añadir y modificar preguntas ya existentes. La información de la que se compone una pregunta es:</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Título: la pregunta.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Imagen: es un campo opcional. Podemos coger cualquier imagen en nuestra galería.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Categoría: también es un campo opcional. Nos ayudará a clasificar nuestras preguntas y nos permitirá realizar partidas basándonos sólo en una categoría.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Respuestas: la primera será la respuesta correcta, mientras que el resto serán falsas. </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62073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Añadir y modificar preguntas</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914" y="892628"/>
            <a:ext cx="1567543" cy="2750457"/>
          </a:xfrm>
          <a:prstGeom prst="rect">
            <a:avLst/>
          </a:prstGeom>
        </p:spPr>
      </p:pic>
    </p:spTree>
    <p:extLst>
      <p:ext uri="{BB962C8B-B14F-4D97-AF65-F5344CB8AC3E}">
        <p14:creationId xmlns:p14="http://schemas.microsoft.com/office/powerpoint/2010/main" val="2298567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6</a:t>
            </a:fld>
            <a:endParaRPr>
              <a:solidFill>
                <a:srgbClr val="00BEF2"/>
              </a:solidFill>
            </a:endParaRPr>
          </a:p>
        </p:txBody>
      </p:sp>
      <p:sp>
        <p:nvSpPr>
          <p:cNvPr id="276" name="Shape 276"/>
          <p:cNvSpPr txBox="1">
            <a:spLocks noGrp="1"/>
          </p:cNvSpPr>
          <p:nvPr>
            <p:ph type="body" idx="4294967295"/>
          </p:nvPr>
        </p:nvSpPr>
        <p:spPr>
          <a:xfrm>
            <a:off x="1026150" y="1615764"/>
            <a:ext cx="3329613" cy="2401772"/>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Nuestro primer paso para realizar una partida será elegir la categoría de la que deseamos realizar la partida.</a:t>
            </a: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Dado que podemos clasificar nuestras preguntas por categorías, podemos elegir sólo un subconjunto de ellas para jugar.</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Por defecto siempre tendremos la opción de utilizar todas las preguntas: ‘Todas’.</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Comenzar una partida</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361" y="907144"/>
            <a:ext cx="1581364" cy="2735942"/>
          </a:xfrm>
          <a:prstGeom prst="rect">
            <a:avLst/>
          </a:prstGeom>
        </p:spPr>
      </p:pic>
    </p:spTree>
    <p:extLst>
      <p:ext uri="{BB962C8B-B14F-4D97-AF65-F5344CB8AC3E}">
        <p14:creationId xmlns:p14="http://schemas.microsoft.com/office/powerpoint/2010/main" val="3068534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7</a:t>
            </a:fld>
            <a:endParaRPr>
              <a:solidFill>
                <a:srgbClr val="00BEF2"/>
              </a:solidFill>
            </a:endParaRPr>
          </a:p>
        </p:txBody>
      </p:sp>
      <p:sp>
        <p:nvSpPr>
          <p:cNvPr id="276" name="Shape 276"/>
          <p:cNvSpPr txBox="1">
            <a:spLocks noGrp="1"/>
          </p:cNvSpPr>
          <p:nvPr>
            <p:ph type="body" idx="4294967295"/>
          </p:nvPr>
        </p:nvSpPr>
        <p:spPr>
          <a:xfrm>
            <a:off x="1026150" y="1497302"/>
            <a:ext cx="3710237" cy="263869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Una vez hemos elegido una categoría comenzará nuestra partida.</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Se nos presentará entonces una pregunta aleatoria de entre todas las disponibles, con las respuestas también ordenadas aleatoriamente.</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¡No te </a:t>
            </a:r>
            <a:r>
              <a:rPr lang="es-ES" sz="1400" dirty="0" err="1" smtClean="0">
                <a:solidFill>
                  <a:srgbClr val="FFFFFF"/>
                </a:solidFill>
                <a:latin typeface="SF Display" panose="00000500000000000000" pitchFamily="50" charset="0"/>
                <a:ea typeface="SF Display" panose="00000500000000000000" pitchFamily="50" charset="0"/>
                <a:cs typeface="Montserrat"/>
                <a:sym typeface="Montserrat"/>
              </a:rPr>
              <a:t>confies</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 Sólo tienes 30 segundos para responder, y </a:t>
            </a: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si </a:t>
            </a: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llegas </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a sobrepasar esa cantidad de  </a:t>
            </a: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tiempo </a:t>
            </a: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perderás </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la partida.</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Responder preguntas</a:t>
            </a:r>
            <a:endParaRPr lang="en-US">
              <a:latin typeface="SF Text" panose="00000500000000000000" pitchFamily="50" charset="0"/>
              <a:ea typeface="SF Text" panose="00000500000000000000" pitchFamily="50" charset="0"/>
            </a:endParaRPr>
          </a:p>
        </p:txBody>
      </p:sp>
      <p:pic>
        <p:nvPicPr>
          <p:cNvPr id="3" name="Picture 2"/>
          <p:cNvPicPr>
            <a:picLocks/>
          </p:cNvPicPr>
          <p:nvPr/>
        </p:nvPicPr>
        <p:blipFill>
          <a:blip r:embed="rId4"/>
          <a:stretch>
            <a:fillRect/>
          </a:stretch>
        </p:blipFill>
        <p:spPr>
          <a:xfrm>
            <a:off x="4175809" y="3798444"/>
            <a:ext cx="337787" cy="33755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286" y="907142"/>
            <a:ext cx="1593439" cy="2725057"/>
          </a:xfrm>
          <a:prstGeom prst="rect">
            <a:avLst/>
          </a:prstGeom>
        </p:spPr>
      </p:pic>
    </p:spTree>
    <p:extLst>
      <p:ext uri="{BB962C8B-B14F-4D97-AF65-F5344CB8AC3E}">
        <p14:creationId xmlns:p14="http://schemas.microsoft.com/office/powerpoint/2010/main" val="4050071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8</a:t>
            </a:fld>
            <a:endParaRPr>
              <a:solidFill>
                <a:srgbClr val="00BEF2"/>
              </a:solidFill>
            </a:endParaRPr>
          </a:p>
        </p:txBody>
      </p:sp>
      <p:sp>
        <p:nvSpPr>
          <p:cNvPr id="276" name="Shape 276"/>
          <p:cNvSpPr txBox="1">
            <a:spLocks noGrp="1"/>
          </p:cNvSpPr>
          <p:nvPr>
            <p:ph type="body" idx="4294967295"/>
          </p:nvPr>
        </p:nvSpPr>
        <p:spPr>
          <a:xfrm>
            <a:off x="1026150" y="1527709"/>
            <a:ext cx="3710237" cy="275011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Sabemos que siempre viene bien una pausa, por lo que entre cada pregunta tienes la opción de descansar, ver tus estadísticas, seguir con la siguiente pregunta…y también de abandonar si te rindes.</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En las estadísticas aparecen el número de aciertos, la puntuación obtenida (150 puntos por acierto) y el tiempo medio que has empleado para responder las preguntas.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Pausa entre preguntas</a:t>
            </a:r>
            <a:endParaRPr lang="en-US">
              <a:latin typeface="SF Text" panose="00000500000000000000" pitchFamily="50" charset="0"/>
              <a:ea typeface="SF Text" panose="00000500000000000000" pitchFamily="50" charset="0"/>
            </a:endParaRPr>
          </a:p>
        </p:txBody>
      </p:sp>
      <p:pic>
        <p:nvPicPr>
          <p:cNvPr id="4" name="Picture 3"/>
          <p:cNvPicPr>
            <a:picLocks/>
          </p:cNvPicPr>
          <p:nvPr/>
        </p:nvPicPr>
        <p:blipFill>
          <a:blip r:embed="rId3"/>
          <a:stretch>
            <a:fillRect/>
          </a:stretch>
        </p:blipFill>
        <p:spPr>
          <a:xfrm>
            <a:off x="2685426" y="2706552"/>
            <a:ext cx="382303" cy="3924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163" y="1666985"/>
            <a:ext cx="1661427" cy="2924812"/>
          </a:xfrm>
          <a:prstGeom prst="rect">
            <a:avLst/>
          </a:prstGeom>
        </p:spPr>
      </p:pic>
    </p:spTree>
    <p:extLst>
      <p:ext uri="{BB962C8B-B14F-4D97-AF65-F5344CB8AC3E}">
        <p14:creationId xmlns:p14="http://schemas.microsoft.com/office/powerpoint/2010/main" val="1541894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9</a:t>
            </a:fld>
            <a:endParaRPr>
              <a:solidFill>
                <a:srgbClr val="00BEF2"/>
              </a:solidFill>
            </a:endParaRPr>
          </a:p>
        </p:txBody>
      </p:sp>
      <p:sp>
        <p:nvSpPr>
          <p:cNvPr id="276" name="Shape 276"/>
          <p:cNvSpPr txBox="1">
            <a:spLocks noGrp="1"/>
          </p:cNvSpPr>
          <p:nvPr>
            <p:ph type="body" idx="4294967295"/>
          </p:nvPr>
        </p:nvSpPr>
        <p:spPr>
          <a:xfrm>
            <a:off x="1026150" y="1714499"/>
            <a:ext cx="3710237" cy="223185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Una vez tu partida haya finalizado obtendrás una pantalla con las estadísticas que ya hemos visto.</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Tendras la opción de volver a jugar, de volver a la pantalla principal o de compartir tu resultado.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Resultados de una partida</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56204">
            <a:off x="1916149" y="2394477"/>
            <a:ext cx="871892" cy="87189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33071">
            <a:off x="2946256" y="2549688"/>
            <a:ext cx="561473" cy="56147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5089" y="1657321"/>
            <a:ext cx="1656501" cy="2907422"/>
          </a:xfrm>
          <a:prstGeom prst="rect">
            <a:avLst/>
          </a:prstGeom>
        </p:spPr>
      </p:pic>
    </p:spTree>
    <p:extLst>
      <p:ext uri="{BB962C8B-B14F-4D97-AF65-F5344CB8AC3E}">
        <p14:creationId xmlns:p14="http://schemas.microsoft.com/office/powerpoint/2010/main" val="2075000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Grem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1"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081EB5C-37C9-4BB5-973F-C5881377B4C6}">
  <we:reference id="wa104380121" version="2.0.0.0" store="en-US" storeType="OMEX"/>
  <we:alternateReferences>
    <we:reference id="wa104380121" version="2.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290</TotalTime>
  <Words>569</Words>
  <Application>Microsoft Office PowerPoint</Application>
  <PresentationFormat>On-screen Show (16:9)</PresentationFormat>
  <Paragraphs>64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SF Text</vt:lpstr>
      <vt:lpstr>Source Sans Pro</vt:lpstr>
      <vt:lpstr>SF Display</vt:lpstr>
      <vt:lpstr>Montserrat</vt:lpstr>
      <vt:lpstr>Arial</vt:lpstr>
      <vt:lpstr>Gremio template</vt:lpstr>
      <vt:lpstr>Quiz! Manual de usuario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¡Disfruta de Quiz!</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Alfonso López Ruiz</dc:creator>
  <cp:lastModifiedBy>Alfonso López Ruiz</cp:lastModifiedBy>
  <cp:revision>21</cp:revision>
  <dcterms:modified xsi:type="dcterms:W3CDTF">2018-05-11T09:08:51Z</dcterms:modified>
</cp:coreProperties>
</file>